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5" r:id="rId1"/>
  </p:sldMasterIdLst>
  <p:notesMasterIdLst>
    <p:notesMasterId r:id="rId26"/>
  </p:notesMasterIdLst>
  <p:sldIdLst>
    <p:sldId id="620" r:id="rId2"/>
    <p:sldId id="695" r:id="rId3"/>
    <p:sldId id="617" r:id="rId4"/>
    <p:sldId id="689" r:id="rId5"/>
    <p:sldId id="690" r:id="rId6"/>
    <p:sldId id="691" r:id="rId7"/>
    <p:sldId id="692" r:id="rId8"/>
    <p:sldId id="693" r:id="rId9"/>
    <p:sldId id="694" r:id="rId10"/>
    <p:sldId id="613" r:id="rId11"/>
    <p:sldId id="384" r:id="rId12"/>
    <p:sldId id="630" r:id="rId13"/>
    <p:sldId id="509" r:id="rId14"/>
    <p:sldId id="382" r:id="rId15"/>
    <p:sldId id="511" r:id="rId16"/>
    <p:sldId id="519" r:id="rId17"/>
    <p:sldId id="635" r:id="rId18"/>
    <p:sldId id="636" r:id="rId19"/>
    <p:sldId id="637" r:id="rId20"/>
    <p:sldId id="638" r:id="rId21"/>
    <p:sldId id="639" r:id="rId22"/>
    <p:sldId id="640" r:id="rId23"/>
    <p:sldId id="641" r:id="rId24"/>
    <p:sldId id="642" r:id="rId25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61" autoAdjust="0"/>
    <p:restoredTop sz="94737" autoAdjust="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12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smtClean="0"/>
            </a:lvl1pPr>
          </a:lstStyle>
          <a:p>
            <a:pPr>
              <a:defRPr/>
            </a:pPr>
            <a:fld id="{7736E653-1336-47DE-83FF-AC0600DB2776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fa-I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CCFBE-F549-49BB-8E7A-A26578EBC702}" type="slidenum">
              <a:rPr lang="ar-SA" altLang="fa-IR"/>
              <a:pPr/>
              <a:t>11</a:t>
            </a:fld>
            <a:endParaRPr lang="en-US" alt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altLang="fa-I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4554E-6393-4518-97ED-75EB7AA96C89}" type="slidenum">
              <a:rPr lang="ar-SA" altLang="fa-IR"/>
              <a:pPr/>
              <a:t>13</a:t>
            </a:fld>
            <a:endParaRPr lang="en-US" alt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fa-I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941A0-4F13-4372-8FDF-C3AB323BFB1A}" type="slidenum">
              <a:rPr lang="ar-SA" altLang="fa-IR"/>
              <a:pPr/>
              <a:t>14</a:t>
            </a:fld>
            <a:endParaRPr lang="en-US" alt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altLang="fa-I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09AAD-E6CB-4C8C-85F4-82837C13B598}" type="slidenum">
              <a:rPr lang="ar-SA" altLang="fa-IR"/>
              <a:pPr/>
              <a:t>15</a:t>
            </a:fld>
            <a:endParaRPr lang="en-US" alt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altLang="fa-I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65B2F-671E-4E8A-8107-E46E5949D809}" type="slidenum">
              <a:rPr lang="ar-SA" altLang="fa-IR"/>
              <a:pPr/>
              <a:t>16</a:t>
            </a:fld>
            <a:endParaRPr lang="en-US" alt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419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681FCD-E7A7-42B0-8DFB-A40286EDE2E7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7CB5C-CC9F-4580-B191-5BB9FADFAF20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0957E-0EEF-4B7A-A6F7-452BD8505687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C5466-E69C-49F3-B50F-60B7DF1DE46D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DAF7B-5103-4763-9D01-0C0F737C045D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C57BB-8ADE-48A8-A0CB-6BCDC0FDBFC5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CE256-B9B6-4F1F-8DC3-CFB8C286B6E9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2EA87-BA2B-4D32-A680-89EA1671B191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41567-EC0E-48AA-8773-67D6634CD389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4D190-9727-42B4-ADA8-12B29706CDC9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F7B88-92DB-4848-974E-8F507C2DC1BF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4A03-9895-451A-98DB-D55992F4EABE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BB31B-E7CA-424C-B3C3-30E1BDCFF3A9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317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DA4312E-4B40-439E-A6F5-27339168BDB3}" type="slidenum">
              <a:rPr lang="ar-SA" altLang="fa-IR"/>
              <a:pPr>
                <a:defRPr/>
              </a:pPr>
              <a:t>‹#›</a:t>
            </a:fld>
            <a:endParaRPr lang="en-US" altLang="fa-I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0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/>
      <p:bldP spid="26317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3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6317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3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6317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3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6317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3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6317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3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631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7234" name="Object 2"/>
          <p:cNvGraphicFramePr>
            <a:graphicFrameLocks noChangeAspect="1"/>
          </p:cNvGraphicFramePr>
          <p:nvPr/>
        </p:nvGraphicFramePr>
        <p:xfrm>
          <a:off x="1116013" y="1125538"/>
          <a:ext cx="6985000" cy="4608512"/>
        </p:xfrm>
        <a:graphic>
          <a:graphicData uri="http://schemas.openxmlformats.org/presentationml/2006/ole">
            <p:oleObj spid="_x0000_s3074" name="CorelDRAW" r:id="rId3" imgW="4391025" imgH="2505075" progId="CorelDraw.Graphic.7">
              <p:embed/>
            </p:oleObj>
          </a:graphicData>
        </a:graphic>
      </p:graphicFrame>
      <p:pic>
        <p:nvPicPr>
          <p:cNvPr id="3075" name="Picture 3" descr="iran001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0"/>
            <a:ext cx="12573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iran001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772400" y="228600"/>
            <a:ext cx="12588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iran001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5942013"/>
            <a:ext cx="12573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iran001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885113" y="5942013"/>
            <a:ext cx="12573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7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7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fa-IR" sz="7200" b="1" dirty="0" smtClean="0">
                <a:solidFill>
                  <a:srgbClr val="FFFF00"/>
                </a:solidFill>
              </a:rPr>
              <a:t>ارتباط چیست 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fa-IR" smtClean="0"/>
              <a:t>ایجاد ارتباط</a:t>
            </a:r>
            <a:endParaRPr lang="en-US" smtClean="0"/>
          </a:p>
        </p:txBody>
      </p:sp>
      <p:sp>
        <p:nvSpPr>
          <p:cNvPr id="1648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3316" name="Picture 4" descr="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altLang="fa-IR" dirty="0" smtClean="0">
                <a:solidFill>
                  <a:srgbClr val="FFFF00"/>
                </a:solidFill>
              </a:rPr>
              <a:t>اهمیت ارتباط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fa-IR" altLang="fa-IR" b="1" dirty="0" smtClean="0">
                <a:cs typeface="B Traffic" pitchFamily="2" charset="-78"/>
              </a:rPr>
              <a:t>دکتر ویلیام گلاسر در مقدمه کتاب تئوری انتخاب خود می نویسد:</a:t>
            </a:r>
          </a:p>
          <a:p>
            <a:pPr>
              <a:lnSpc>
                <a:spcPct val="200000"/>
              </a:lnSpc>
              <a:defRPr/>
            </a:pPr>
            <a:r>
              <a:rPr lang="fa-IR" altLang="fa-IR" b="1" dirty="0" smtClean="0">
                <a:cs typeface="B Traffic" pitchFamily="2" charset="-78"/>
              </a:rPr>
              <a:t>مشکلات ارتباطی همواره به عنوان بخشی از مشکلات بشر در طول تاریخ بوده است.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fa-IR" sz="6600" b="1" dirty="0" smtClean="0">
                <a:solidFill>
                  <a:schemeClr val="tx1"/>
                </a:solidFill>
              </a:rPr>
              <a:t>ارتباط چيست؟</a:t>
            </a:r>
            <a:br>
              <a:rPr lang="fa-IR" sz="6600" b="1" dirty="0" smtClean="0">
                <a:solidFill>
                  <a:schemeClr val="tx1"/>
                </a:solidFill>
              </a:rPr>
            </a:br>
            <a:endParaRPr lang="fa-IR" sz="6600" b="1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fa-IR" sz="4000" b="1" dirty="0" smtClean="0">
                <a:solidFill>
                  <a:srgbClr val="FFFF00"/>
                </a:solidFill>
                <a:cs typeface="B Traffic" panose="00000400000000000000" pitchFamily="2" charset="-78"/>
              </a:rPr>
              <a:t>عبارت است از فرایند انتقال پيام از سوي فرستنده به گيرنده ،مشروط بر آنكه در گيرنده پيام مشابهت معني با معني مورد نظر فرستنده ايجاد شود </a:t>
            </a:r>
            <a:endParaRPr lang="en-US" sz="4000" b="1" dirty="0" smtClean="0">
              <a:solidFill>
                <a:srgbClr val="FFFF00"/>
              </a:solidFill>
              <a:cs typeface="B Traffic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20750"/>
          </a:xfrm>
        </p:spPr>
        <p:txBody>
          <a:bodyPr/>
          <a:lstStyle/>
          <a:p>
            <a:pPr eaLnBrk="1" hangingPunct="1">
              <a:defRPr/>
            </a:pPr>
            <a:r>
              <a:rPr lang="fa-IR" smtClean="0"/>
              <a:t>نمایش برای کودکان</a:t>
            </a:r>
            <a:endParaRPr lang="en-US" smtClean="0"/>
          </a:p>
        </p:txBody>
      </p:sp>
      <p:pic>
        <p:nvPicPr>
          <p:cNvPr id="16387" name="Picture 4" descr="BAM_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fa-IR" sz="6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چرا  برقراري ارتباط؟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981200"/>
            <a:ext cx="6934200" cy="4114800"/>
          </a:xfrm>
        </p:spPr>
        <p:txBody>
          <a:bodyPr/>
          <a:lstStyle/>
          <a:p>
            <a:pPr>
              <a:defRPr/>
            </a:pPr>
            <a:r>
              <a:rPr lang="fa-IR" sz="4000" b="1" dirty="0" smtClean="0">
                <a:solidFill>
                  <a:srgbClr val="FFFF00"/>
                </a:solidFill>
              </a:rPr>
              <a:t>اقناع ديگران</a:t>
            </a:r>
          </a:p>
          <a:p>
            <a:pPr>
              <a:defRPr/>
            </a:pPr>
            <a:r>
              <a:rPr lang="fa-IR" sz="4000" b="1" dirty="0" smtClean="0">
                <a:solidFill>
                  <a:srgbClr val="FFFF00"/>
                </a:solidFill>
              </a:rPr>
              <a:t>تاثير گذاري</a:t>
            </a:r>
          </a:p>
          <a:p>
            <a:pPr>
              <a:defRPr/>
            </a:pPr>
            <a:r>
              <a:rPr lang="fa-IR" sz="4000" b="1" dirty="0" smtClean="0">
                <a:solidFill>
                  <a:srgbClr val="FFFF00"/>
                </a:solidFill>
              </a:rPr>
              <a:t>تصميم گيري</a:t>
            </a:r>
          </a:p>
          <a:p>
            <a:pPr>
              <a:defRPr/>
            </a:pPr>
            <a:r>
              <a:rPr lang="fa-IR" sz="4000" b="1" dirty="0" smtClean="0">
                <a:solidFill>
                  <a:srgbClr val="FFFF00"/>
                </a:solidFill>
              </a:rPr>
              <a:t>شريك سازي</a:t>
            </a:r>
          </a:p>
          <a:p>
            <a:pPr>
              <a:defRPr/>
            </a:pPr>
            <a:endParaRPr lang="en-US" sz="40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fa-IR" sz="6000" b="1" smtClean="0">
                <a:solidFill>
                  <a:schemeClr val="tx1"/>
                </a:solidFill>
              </a:rPr>
              <a:t>اجزاي ارتباط موثر 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981200"/>
            <a:ext cx="6934200" cy="4114800"/>
          </a:xfrm>
        </p:spPr>
        <p:txBody>
          <a:bodyPr/>
          <a:lstStyle/>
          <a:p>
            <a:pPr>
              <a:defRPr/>
            </a:pPr>
            <a:r>
              <a:rPr lang="fa-IR" sz="4000" b="1" smtClean="0"/>
              <a:t>منبع (فرستنده)</a:t>
            </a:r>
          </a:p>
          <a:p>
            <a:pPr>
              <a:defRPr/>
            </a:pPr>
            <a:r>
              <a:rPr lang="fa-IR" sz="4000" b="1" smtClean="0"/>
              <a:t>مخاطب(گيرنده )</a:t>
            </a:r>
          </a:p>
          <a:p>
            <a:pPr>
              <a:defRPr/>
            </a:pPr>
            <a:r>
              <a:rPr lang="fa-IR" sz="4000" b="1" smtClean="0"/>
              <a:t>پيام </a:t>
            </a:r>
          </a:p>
          <a:p>
            <a:pPr>
              <a:defRPr/>
            </a:pPr>
            <a:r>
              <a:rPr lang="fa-IR" sz="4000" b="1" smtClean="0"/>
              <a:t>كانال </a:t>
            </a:r>
          </a:p>
          <a:p>
            <a:pPr>
              <a:defRPr/>
            </a:pPr>
            <a:r>
              <a:rPr lang="fa-IR" sz="4000" b="1" smtClean="0"/>
              <a:t>بازخورد </a:t>
            </a:r>
            <a:endParaRPr lang="en-US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 altLang="fa-IR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fa-IR" altLang="fa-IR" sz="4800" b="1" dirty="0" smtClean="0">
                <a:solidFill>
                  <a:srgbClr val="FFFF00"/>
                </a:solidFill>
                <a:cs typeface="B Traffic" pitchFamily="2" charset="-78"/>
              </a:rPr>
              <a:t>علل مشکلات ارتباطی در دنیای کنونی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 altLang="fa-I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  <a:defRPr/>
            </a:pPr>
            <a:r>
              <a:rPr lang="fa-IR" sz="4400" b="1" dirty="0" smtClean="0">
                <a:cs typeface="B Traffic" panose="00000400000000000000" pitchFamily="2" charset="-78"/>
              </a:rPr>
              <a:t> علل اول :</a:t>
            </a:r>
          </a:p>
          <a:p>
            <a:pPr>
              <a:lnSpc>
                <a:spcPct val="200000"/>
              </a:lnSpc>
              <a:defRPr/>
            </a:pPr>
            <a:r>
              <a:rPr lang="fa-IR" sz="4400" b="1" dirty="0" smtClean="0">
                <a:cs typeface="B Traffic" panose="00000400000000000000" pitchFamily="2" charset="-78"/>
              </a:rPr>
              <a:t>پدیده کنترل گری یا کنترل بیرونی</a:t>
            </a:r>
          </a:p>
          <a:p>
            <a:pPr marL="0" indent="0">
              <a:lnSpc>
                <a:spcPct val="200000"/>
              </a:lnSpc>
              <a:buFont typeface="Wingdings 2" pitchFamily="18" charset="2"/>
              <a:buNone/>
              <a:defRPr/>
            </a:pPr>
            <a:endParaRPr lang="fa-IR" sz="4400" b="1" dirty="0">
              <a:cs typeface="B Traffic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14350" y="620713"/>
            <a:ext cx="8115300" cy="917575"/>
          </a:xfrm>
        </p:spPr>
        <p:txBody>
          <a:bodyPr/>
          <a:lstStyle/>
          <a:p>
            <a:pPr eaLnBrk="1" hangingPunct="1">
              <a:defRPr/>
            </a:pPr>
            <a:r>
              <a:rPr lang="fa-IR" altLang="fa-IR" sz="3200" b="1" smtClean="0">
                <a:cs typeface="B Titr" pitchFamily="2" charset="-78"/>
              </a:rPr>
              <a:t>هفت عادت مخرب کنترل گری</a:t>
            </a:r>
            <a:endParaRPr lang="en-US" altLang="fa-IR" sz="3200" smtClean="0">
              <a:cs typeface="B Titr" pitchFamily="2" charset="-7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28688" y="1714500"/>
            <a:ext cx="7286625" cy="5143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fa-IR" altLang="fa-IR" b="1" dirty="0" smtClean="0">
                <a:solidFill>
                  <a:srgbClr val="FFFF00"/>
                </a:solidFill>
                <a:cs typeface="B Traffic" pitchFamily="2" charset="-78"/>
              </a:rPr>
              <a:t>1- انتقاد یا عیب جویی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fa-IR" altLang="fa-IR" b="1" dirty="0">
                <a:solidFill>
                  <a:srgbClr val="FFFF00"/>
                </a:solidFill>
                <a:cs typeface="B Traffic" pitchFamily="2" charset="-78"/>
              </a:rPr>
              <a:t>2</a:t>
            </a:r>
            <a:r>
              <a:rPr lang="fa-IR" altLang="fa-IR" b="1" dirty="0" smtClean="0">
                <a:solidFill>
                  <a:srgbClr val="FFFF00"/>
                </a:solidFill>
                <a:cs typeface="B Traffic" pitchFamily="2" charset="-78"/>
              </a:rPr>
              <a:t>- سرزنش</a:t>
            </a:r>
            <a:endParaRPr lang="en-US" altLang="fa-IR" b="1" dirty="0" smtClean="0">
              <a:solidFill>
                <a:srgbClr val="FFFF00"/>
              </a:solidFill>
              <a:cs typeface="B Traffic" pitchFamily="2" charset="-78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fa-IR" altLang="fa-IR" b="1" dirty="0" smtClean="0">
                <a:solidFill>
                  <a:srgbClr val="FFFF00"/>
                </a:solidFill>
                <a:cs typeface="B Traffic" pitchFamily="2" charset="-78"/>
              </a:rPr>
              <a:t>۳- شکوه و گلایه</a:t>
            </a:r>
            <a:endParaRPr lang="en-US" altLang="fa-IR" b="1" dirty="0" smtClean="0">
              <a:solidFill>
                <a:srgbClr val="FFFF00"/>
              </a:solidFill>
              <a:cs typeface="B Traffic" pitchFamily="2" charset="-78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fa-IR" altLang="fa-IR" b="1" dirty="0" smtClean="0">
                <a:solidFill>
                  <a:srgbClr val="FFFF00"/>
                </a:solidFill>
                <a:cs typeface="B Traffic" pitchFamily="2" charset="-78"/>
              </a:rPr>
              <a:t>۴- نق نق  و غرغر</a:t>
            </a:r>
            <a:endParaRPr lang="en-US" altLang="fa-IR" b="1" dirty="0" smtClean="0">
              <a:solidFill>
                <a:srgbClr val="FFFF00"/>
              </a:solidFill>
              <a:cs typeface="B Traffic" pitchFamily="2" charset="-78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fa-IR" altLang="fa-IR" b="1" dirty="0" smtClean="0">
                <a:solidFill>
                  <a:srgbClr val="FFFF00"/>
                </a:solidFill>
                <a:cs typeface="B Traffic" pitchFamily="2" charset="-78"/>
              </a:rPr>
              <a:t>۵- تهدید</a:t>
            </a:r>
            <a:endParaRPr lang="en-US" altLang="fa-IR" b="1" dirty="0" smtClean="0">
              <a:solidFill>
                <a:srgbClr val="FFFF00"/>
              </a:solidFill>
              <a:cs typeface="B Traffic" pitchFamily="2" charset="-78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fa-IR" altLang="fa-IR" b="1" dirty="0" smtClean="0">
                <a:solidFill>
                  <a:srgbClr val="FFFF00"/>
                </a:solidFill>
                <a:cs typeface="B Traffic" pitchFamily="2" charset="-78"/>
              </a:rPr>
              <a:t>۶- تنبیه</a:t>
            </a:r>
            <a:endParaRPr lang="en-US" altLang="fa-IR" b="1" dirty="0" smtClean="0">
              <a:solidFill>
                <a:srgbClr val="FFFF00"/>
              </a:solidFill>
              <a:cs typeface="B Traffic" pitchFamily="2" charset="-78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fa-IR" altLang="fa-IR" b="1" dirty="0" smtClean="0">
                <a:solidFill>
                  <a:srgbClr val="FFFF00"/>
                </a:solidFill>
                <a:cs typeface="B Traffic" pitchFamily="2" charset="-78"/>
              </a:rPr>
              <a:t>۷- دادن باج یا رشوه برای تحت کنترل گرفتن دیگری</a:t>
            </a:r>
            <a:endParaRPr lang="en-US" altLang="fa-IR" b="1" dirty="0" smtClean="0">
              <a:solidFill>
                <a:srgbClr val="FFFF00"/>
              </a:solidFill>
              <a:cs typeface="B Traffic" pitchFamily="2" charset="-78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altLang="fa-IR" b="1" dirty="0" smtClean="0">
              <a:solidFill>
                <a:srgbClr val="FFFF00"/>
              </a:solidFill>
              <a:cs typeface="B Traff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a-IR" sz="8000" b="1" dirty="0" smtClean="0">
              <a:cs typeface="B Hamid" panose="00000400000000000000" pitchFamily="2" charset="-78"/>
            </a:endParaRPr>
          </a:p>
          <a:p>
            <a:pPr>
              <a:defRPr/>
            </a:pPr>
            <a:r>
              <a:rPr lang="fa-IR" sz="8000" b="1" dirty="0" smtClean="0">
                <a:cs typeface="B Hamid" panose="00000400000000000000" pitchFamily="2" charset="-78"/>
              </a:rPr>
              <a:t>مهارت های ارتباط موثر</a:t>
            </a:r>
          </a:p>
          <a:p>
            <a:pPr>
              <a:defRPr/>
            </a:pPr>
            <a:r>
              <a:rPr lang="fa-IR" sz="8000" b="1" dirty="0" smtClean="0">
                <a:cs typeface="B Hamid" panose="00000400000000000000" pitchFamily="2" charset="-78"/>
              </a:rPr>
              <a:t>ارائه دهنده: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a-IR" altLang="fa-IR" sz="3200" b="1" smtClean="0">
                <a:solidFill>
                  <a:srgbClr val="04617B"/>
                </a:solidFill>
                <a:cs typeface="B Titr" pitchFamily="2" charset="-78"/>
              </a:rPr>
              <a:t>هفت عادت مخرب کنترل گری</a:t>
            </a:r>
            <a:endParaRPr lang="fa-IR" altLang="fa-IR" smtClean="0"/>
          </a:p>
        </p:txBody>
      </p:sp>
      <p:sp>
        <p:nvSpPr>
          <p:cNvPr id="33795" name="Content Placeholder 3"/>
          <p:cNvSpPr>
            <a:spLocks noGrp="1"/>
          </p:cNvSpPr>
          <p:nvPr>
            <p:ph sz="half" idx="2"/>
          </p:nvPr>
        </p:nvSpPr>
        <p:spPr>
          <a:xfrm>
            <a:off x="4067175" y="1920875"/>
            <a:ext cx="4619625" cy="44338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fa-IR" altLang="fa-IR" sz="4000" b="1" dirty="0" smtClean="0">
                <a:solidFill>
                  <a:srgbClr val="C00000"/>
                </a:solidFill>
                <a:cs typeface="B Traffic" pitchFamily="2" charset="-78"/>
              </a:rPr>
              <a:t>۱- عیب جویی (انتقاد)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endParaRPr lang="fa-IR" altLang="fa-IR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B Traffic" pitchFamily="2" charset="-78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endParaRPr lang="fa-IR" altLang="fa-IR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B Traffic" pitchFamily="2" charset="-78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fa-IR" altLang="fa-I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Traffic" pitchFamily="2" charset="-78"/>
              </a:rPr>
              <a:t>  </a:t>
            </a:r>
            <a:r>
              <a:rPr lang="fa-IR" altLang="fa-I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Traffic" pitchFamily="2" charset="-78"/>
              </a:rPr>
              <a:t>مخربترین عامل ارتباط است</a:t>
            </a:r>
          </a:p>
          <a:p>
            <a:pPr>
              <a:lnSpc>
                <a:spcPct val="150000"/>
              </a:lnSpc>
              <a:defRPr/>
            </a:pPr>
            <a:r>
              <a:rPr lang="fa-IR" altLang="fa-I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ajalla UI"/>
                <a:cs typeface="B Traffic" pitchFamily="2" charset="-78"/>
              </a:rPr>
              <a:t>صمیمیت را از بین می برد</a:t>
            </a:r>
            <a:endParaRPr lang="fa-IR" altLang="fa-IR" dirty="0" smtClean="0">
              <a:solidFill>
                <a:srgbClr val="FFFF00"/>
              </a:solidFill>
              <a:ea typeface="Majalla UI"/>
              <a:cs typeface="Majalla UI"/>
            </a:endParaRP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205038"/>
            <a:ext cx="3455987" cy="2914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a-IR" altLang="fa-IR" sz="3200" b="1" dirty="0" smtClean="0">
                <a:solidFill>
                  <a:srgbClr val="04617B"/>
                </a:solidFill>
                <a:cs typeface="B Titr" pitchFamily="2" charset="-78"/>
              </a:rPr>
              <a:t>هفت عادت مخرب کنترل گری</a:t>
            </a:r>
            <a:endParaRPr lang="fa-IR" altLang="fa-IR" dirty="0" smtClean="0"/>
          </a:p>
        </p:txBody>
      </p:sp>
      <p:sp>
        <p:nvSpPr>
          <p:cNvPr id="3481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>
              <a:defRPr/>
            </a:pPr>
            <a:r>
              <a:rPr lang="fa-IR" altLang="fa-IR" sz="4800" b="1" dirty="0" smtClean="0">
                <a:solidFill>
                  <a:srgbClr val="FFFF00"/>
                </a:solidFill>
                <a:ea typeface="Majalla UI"/>
                <a:cs typeface="B Traffic" pitchFamily="2" charset="-78"/>
              </a:rPr>
              <a:t>2- سرزنش کردن</a:t>
            </a:r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781300"/>
            <a:ext cx="7704138" cy="3095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a-IR" altLang="fa-IR" sz="3200" b="1" smtClean="0">
                <a:solidFill>
                  <a:srgbClr val="04617B"/>
                </a:solidFill>
                <a:cs typeface="B Titr" pitchFamily="2" charset="-78"/>
              </a:rPr>
              <a:t>هفت عادت مخرب کنترل گری</a:t>
            </a:r>
            <a:endParaRPr lang="fa-IR" altLang="fa-IR" smtClean="0"/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13100"/>
            <a:ext cx="7715250" cy="3141663"/>
          </a:xfrm>
        </p:spPr>
        <p:txBody>
          <a:bodyPr/>
          <a:lstStyle/>
          <a:p>
            <a:pPr>
              <a:defRPr/>
            </a:pPr>
            <a:endParaRPr lang="fa-IR" altLang="fa-IR" smtClean="0">
              <a:ea typeface="Majalla UI"/>
              <a:cs typeface="Majalla UI"/>
            </a:endParaRPr>
          </a:p>
        </p:txBody>
      </p:sp>
      <p:sp>
        <p:nvSpPr>
          <p:cNvPr id="35844" name="Content Placeholder 3"/>
          <p:cNvSpPr>
            <a:spLocks noGrp="1"/>
          </p:cNvSpPr>
          <p:nvPr>
            <p:ph sz="half" idx="2"/>
          </p:nvPr>
        </p:nvSpPr>
        <p:spPr>
          <a:xfrm>
            <a:off x="2268538" y="1920875"/>
            <a:ext cx="6418262" cy="4433888"/>
          </a:xfrm>
        </p:spPr>
        <p:txBody>
          <a:bodyPr/>
          <a:lstStyle/>
          <a:p>
            <a:pPr>
              <a:defRPr/>
            </a:pPr>
            <a:r>
              <a:rPr lang="fa-IR" altLang="fa-IR" sz="4400" b="1" smtClean="0">
                <a:cs typeface="B Traffic" pitchFamily="2" charset="-78"/>
              </a:rPr>
              <a:t>3- گلایه و شکوه کردن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213100"/>
            <a:ext cx="56880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a-IR" altLang="fa-IR" sz="3200" b="1" smtClean="0">
                <a:solidFill>
                  <a:srgbClr val="04617B"/>
                </a:solidFill>
                <a:cs typeface="B Titr" pitchFamily="2" charset="-78"/>
              </a:rPr>
              <a:t>هفت عادت مخرب کنترل گری</a:t>
            </a:r>
            <a:endParaRPr lang="fa-IR" altLang="fa-IR" smtClean="0"/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41663"/>
            <a:ext cx="7283450" cy="3213100"/>
          </a:xfrm>
        </p:spPr>
        <p:txBody>
          <a:bodyPr/>
          <a:lstStyle/>
          <a:p>
            <a:pPr>
              <a:defRPr/>
            </a:pPr>
            <a:endParaRPr lang="fa-IR" altLang="fa-IR" smtClean="0">
              <a:ea typeface="Majalla UI"/>
              <a:cs typeface="Majalla UI"/>
            </a:endParaRPr>
          </a:p>
        </p:txBody>
      </p:sp>
      <p:sp>
        <p:nvSpPr>
          <p:cNvPr id="36868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920875"/>
            <a:ext cx="5410200" cy="4433888"/>
          </a:xfrm>
        </p:spPr>
        <p:txBody>
          <a:bodyPr/>
          <a:lstStyle/>
          <a:p>
            <a:pPr>
              <a:defRPr/>
            </a:pPr>
            <a:r>
              <a:rPr lang="fa-IR" altLang="fa-IR" sz="4800" b="1" dirty="0" smtClean="0">
                <a:solidFill>
                  <a:srgbClr val="FFFF00"/>
                </a:solidFill>
                <a:cs typeface="B Traffic" pitchFamily="2" charset="-78"/>
              </a:rPr>
              <a:t>4- غر زدن و نق زدن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a-IR" altLang="fa-IR" sz="3200" b="1" smtClean="0">
                <a:solidFill>
                  <a:srgbClr val="04617B"/>
                </a:solidFill>
                <a:cs typeface="B Titr" pitchFamily="2" charset="-78"/>
              </a:rPr>
              <a:t>هفت عادت مخرب کنترل گری</a:t>
            </a:r>
            <a:endParaRPr lang="fa-IR" altLang="fa-IR" smtClean="0"/>
          </a:p>
        </p:txBody>
      </p:sp>
      <p:sp>
        <p:nvSpPr>
          <p:cNvPr id="37891" name="Content Placeholder 3"/>
          <p:cNvSpPr>
            <a:spLocks noGrp="1"/>
          </p:cNvSpPr>
          <p:nvPr>
            <p:ph sz="half" idx="2"/>
          </p:nvPr>
        </p:nvSpPr>
        <p:spPr>
          <a:xfrm>
            <a:off x="3995738" y="1920875"/>
            <a:ext cx="4691062" cy="4433888"/>
          </a:xfrm>
        </p:spPr>
        <p:txBody>
          <a:bodyPr/>
          <a:lstStyle/>
          <a:p>
            <a:pPr>
              <a:defRPr/>
            </a:pPr>
            <a:r>
              <a:rPr lang="fa-IR" altLang="fa-IR" sz="5400" b="1" dirty="0" smtClean="0">
                <a:solidFill>
                  <a:srgbClr val="FFFF00"/>
                </a:solidFill>
                <a:ea typeface="Majalla UI"/>
                <a:cs typeface="B Traffic" pitchFamily="2" charset="-78"/>
              </a:rPr>
              <a:t>5-تهدیدکردن</a:t>
            </a:r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068638"/>
            <a:ext cx="7632700" cy="30972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fa-IR" dirty="0" smtClean="0">
                <a:cs typeface="B Jadid" pitchFamily="2" charset="-78"/>
              </a:rPr>
              <a:t>ای نسخه اسرار الهی که تویی</a:t>
            </a:r>
          </a:p>
          <a:p>
            <a:pPr>
              <a:buFont typeface="Wingdings" pitchFamily="2" charset="2"/>
              <a:buNone/>
              <a:defRPr/>
            </a:pPr>
            <a:endParaRPr lang="fa-IR" dirty="0" smtClean="0">
              <a:cs typeface="B Jadid" pitchFamily="2" charset="-78"/>
            </a:endParaRPr>
          </a:p>
          <a:p>
            <a:pPr>
              <a:buFont typeface="Wingdings" pitchFamily="2" charset="2"/>
              <a:buNone/>
              <a:defRPr/>
            </a:pPr>
            <a:r>
              <a:rPr lang="fa-IR" dirty="0" smtClean="0">
                <a:cs typeface="B Jadid" pitchFamily="2" charset="-78"/>
              </a:rPr>
              <a:t>                                   وی آیینه جمال شاهی که تویی</a:t>
            </a:r>
          </a:p>
          <a:p>
            <a:pPr>
              <a:buFont typeface="Wingdings" pitchFamily="2" charset="2"/>
              <a:buNone/>
              <a:defRPr/>
            </a:pPr>
            <a:endParaRPr lang="fa-IR" dirty="0" smtClean="0">
              <a:cs typeface="B Jadid" pitchFamily="2" charset="-78"/>
            </a:endParaRPr>
          </a:p>
          <a:p>
            <a:pPr>
              <a:buFont typeface="Wingdings" pitchFamily="2" charset="2"/>
              <a:buNone/>
              <a:defRPr/>
            </a:pPr>
            <a:r>
              <a:rPr lang="fa-IR" dirty="0" smtClean="0">
                <a:cs typeface="B Jadid" pitchFamily="2" charset="-78"/>
              </a:rPr>
              <a:t>بیرون زتو نیست آنچه در عالم هست</a:t>
            </a:r>
          </a:p>
          <a:p>
            <a:pPr>
              <a:buFont typeface="Wingdings" pitchFamily="2" charset="2"/>
              <a:buNone/>
              <a:defRPr/>
            </a:pPr>
            <a:endParaRPr lang="fa-IR" dirty="0" smtClean="0">
              <a:cs typeface="B Jadid" pitchFamily="2" charset="-78"/>
            </a:endParaRPr>
          </a:p>
          <a:p>
            <a:pPr>
              <a:buFont typeface="Wingdings" pitchFamily="2" charset="2"/>
              <a:buNone/>
              <a:defRPr/>
            </a:pPr>
            <a:r>
              <a:rPr lang="fa-IR" dirty="0" smtClean="0">
                <a:cs typeface="B Jadid" pitchFamily="2" charset="-78"/>
              </a:rPr>
              <a:t>                       از خود بطلب هر آنچه خواهی که تویی</a:t>
            </a:r>
            <a:endParaRPr lang="fa-IR" dirty="0">
              <a:cs typeface="B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fa-IR" altLang="fa-IR" smtClean="0">
                <a:cs typeface="B Traffic" pitchFamily="2" charset="-78"/>
              </a:rPr>
              <a:t>معرفی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fa-IR" altLang="fa-IR" sz="3600" b="1" dirty="0" smtClean="0">
                <a:solidFill>
                  <a:srgbClr val="FF0000"/>
                </a:solidFill>
                <a:cs typeface="B Traffic" pitchFamily="2" charset="-78"/>
              </a:rPr>
              <a:t>رضا برومند</a:t>
            </a:r>
          </a:p>
          <a:p>
            <a:pPr algn="ctr">
              <a:lnSpc>
                <a:spcPct val="150000"/>
              </a:lnSpc>
              <a:defRPr/>
            </a:pPr>
            <a:r>
              <a:rPr lang="fa-IR" altLang="fa-IR" sz="2800" b="1" dirty="0" smtClean="0">
                <a:solidFill>
                  <a:srgbClr val="FF0000"/>
                </a:solidFill>
                <a:cs typeface="B Traffic" pitchFamily="2" charset="-78"/>
              </a:rPr>
              <a:t>دانش آموخته دانشگاه های اصفهان ، شیراز، مالایا (مالزی) و دانشگاه هرمزگان </a:t>
            </a:r>
          </a:p>
          <a:p>
            <a:pPr algn="ctr">
              <a:lnSpc>
                <a:spcPct val="150000"/>
              </a:lnSpc>
              <a:defRPr/>
            </a:pPr>
            <a:r>
              <a:rPr lang="fa-IR" altLang="fa-IR" sz="2800" b="1" dirty="0" smtClean="0">
                <a:solidFill>
                  <a:srgbClr val="FF0000"/>
                </a:solidFill>
                <a:cs typeface="B Traffic" pitchFamily="2" charset="-78"/>
              </a:rPr>
              <a:t>در رشته های روان شناسی بالینی ، روان شناسی تربیتی و مشاوره خانواده</a:t>
            </a:r>
          </a:p>
          <a:p>
            <a:pPr algn="ctr">
              <a:lnSpc>
                <a:spcPct val="150000"/>
              </a:lnSpc>
              <a:defRPr/>
            </a:pPr>
            <a:r>
              <a:rPr lang="fa-IR" altLang="fa-IR" sz="2800" b="1" dirty="0" smtClean="0">
                <a:solidFill>
                  <a:srgbClr val="FF0000"/>
                </a:solidFill>
                <a:cs typeface="B Traffic" pitchFamily="2" charset="-78"/>
              </a:rPr>
              <a:t> در دوره های کارشناسی ، کارشناسی ارشد و دکترای تخصصی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524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fa-IR" altLang="fa-IR" b="1" smtClean="0">
                <a:solidFill>
                  <a:srgbClr val="FF0000"/>
                </a:solidFill>
                <a:cs typeface="B Traffic" pitchFamily="2" charset="-78"/>
              </a:rPr>
              <a:t>سوابق شغلی</a:t>
            </a:r>
            <a:br>
              <a:rPr lang="fa-IR" altLang="fa-IR" b="1" smtClean="0">
                <a:solidFill>
                  <a:srgbClr val="FF0000"/>
                </a:solidFill>
                <a:cs typeface="B Traffic" pitchFamily="2" charset="-78"/>
              </a:rPr>
            </a:br>
            <a:endParaRPr lang="fa-IR" altLang="fa-IR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fa-IR" altLang="fa-IR" sz="2800" b="1" dirty="0" smtClean="0">
                <a:solidFill>
                  <a:srgbClr val="FF0000"/>
                </a:solidFill>
                <a:cs typeface="B Traffic" pitchFamily="2" charset="-78"/>
              </a:rPr>
              <a:t>1- مربی پرورشی </a:t>
            </a:r>
          </a:p>
          <a:p>
            <a:pPr>
              <a:lnSpc>
                <a:spcPct val="200000"/>
              </a:lnSpc>
              <a:defRPr/>
            </a:pPr>
            <a:r>
              <a:rPr lang="fa-IR" altLang="fa-IR" sz="2800" b="1" dirty="0" smtClean="0">
                <a:solidFill>
                  <a:srgbClr val="FF0000"/>
                </a:solidFill>
                <a:cs typeface="B Traffic" pitchFamily="2" charset="-78"/>
              </a:rPr>
              <a:t>2- مشاور مدارس و دبیر روان شناسی</a:t>
            </a:r>
          </a:p>
          <a:p>
            <a:pPr>
              <a:lnSpc>
                <a:spcPct val="200000"/>
              </a:lnSpc>
              <a:defRPr/>
            </a:pPr>
            <a:r>
              <a:rPr lang="fa-IR" altLang="fa-IR" sz="2800" b="1" dirty="0" smtClean="0">
                <a:solidFill>
                  <a:srgbClr val="FF0000"/>
                </a:solidFill>
                <a:cs typeface="B Traffic" pitchFamily="2" charset="-78"/>
              </a:rPr>
              <a:t>3-معاون آموزشی آموزشکده فنی و حرفه ای</a:t>
            </a:r>
          </a:p>
          <a:p>
            <a:pPr>
              <a:lnSpc>
                <a:spcPct val="200000"/>
              </a:lnSpc>
              <a:defRPr/>
            </a:pPr>
            <a:r>
              <a:rPr lang="fa-IR" altLang="fa-IR" sz="2800" b="1" dirty="0" smtClean="0">
                <a:solidFill>
                  <a:srgbClr val="FF0000"/>
                </a:solidFill>
                <a:cs typeface="B Traffic" pitchFamily="2" charset="-78"/>
              </a:rPr>
              <a:t>4- رئیس مرکز آموزش عالی فرهنگیان استان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altLang="fa-IR" b="1" smtClean="0">
                <a:solidFill>
                  <a:srgbClr val="FF0000"/>
                </a:solidFill>
                <a:cs typeface="B Traffic" pitchFamily="2" charset="-78"/>
              </a:rPr>
              <a:t>سوابق شغلی</a:t>
            </a:r>
            <a:endParaRPr lang="fa-IR" altLang="fa-IR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fa-IR" altLang="fa-IR" sz="2400" b="1" dirty="0" smtClean="0">
                <a:solidFill>
                  <a:srgbClr val="FF0000"/>
                </a:solidFill>
                <a:cs typeface="B Traffic" pitchFamily="2" charset="-78"/>
              </a:rPr>
              <a:t>4- معاون برنامه ریزی منابع انسانی اداره کل آموزش و پرورش</a:t>
            </a:r>
          </a:p>
          <a:p>
            <a:pPr>
              <a:lnSpc>
                <a:spcPct val="200000"/>
              </a:lnSpc>
              <a:defRPr/>
            </a:pPr>
            <a:r>
              <a:rPr lang="fa-IR" altLang="fa-IR" sz="2400" b="1" dirty="0" smtClean="0">
                <a:solidFill>
                  <a:srgbClr val="FF0000"/>
                </a:solidFill>
                <a:cs typeface="B Traffic" pitchFamily="2" charset="-78"/>
              </a:rPr>
              <a:t>5- معاون هماهنگی امور پرورشی ، تربیت بدنی و بهداشت اداره کل آموزش و پرورش استان</a:t>
            </a:r>
          </a:p>
          <a:p>
            <a:pPr>
              <a:lnSpc>
                <a:spcPct val="200000"/>
              </a:lnSpc>
              <a:defRPr/>
            </a:pPr>
            <a:r>
              <a:rPr lang="fa-IR" altLang="fa-IR" sz="2400" b="1" dirty="0" smtClean="0">
                <a:solidFill>
                  <a:srgbClr val="FF0000"/>
                </a:solidFill>
                <a:cs typeface="B Traffic" pitchFamily="2" charset="-78"/>
              </a:rPr>
              <a:t>6-معاون پژوهش ، برنامه ریزی و منابع انسانی  اداره کل آموزش و پرورش استان</a:t>
            </a:r>
          </a:p>
          <a:p>
            <a:pPr>
              <a:lnSpc>
                <a:spcPct val="200000"/>
              </a:lnSpc>
              <a:defRPr/>
            </a:pPr>
            <a:endParaRPr lang="fa-IR" altLang="fa-IR" sz="2400" b="1" dirty="0" smtClean="0">
              <a:solidFill>
                <a:srgbClr val="FF0000"/>
              </a:solidFill>
              <a:cs typeface="B Traffic" pitchFamily="2" charset="-78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524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altLang="fa-IR" b="1" smtClean="0">
                <a:solidFill>
                  <a:srgbClr val="FF0000"/>
                </a:solidFill>
                <a:cs typeface="B Traffic" pitchFamily="2" charset="-78"/>
              </a:rPr>
              <a:t>سوابق شغلی</a:t>
            </a:r>
            <a:endParaRPr lang="fa-IR" altLang="fa-IR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fa-IR" altLang="fa-IR" sz="2400" b="1" dirty="0" smtClean="0">
                <a:solidFill>
                  <a:srgbClr val="FF0000"/>
                </a:solidFill>
                <a:cs typeface="B Traffic" pitchFamily="2" charset="-78"/>
              </a:rPr>
              <a:t>7- رئیس دفتر آموزش های عالی دانشگاه هرمزگان</a:t>
            </a:r>
          </a:p>
          <a:p>
            <a:pPr>
              <a:lnSpc>
                <a:spcPct val="200000"/>
              </a:lnSpc>
              <a:defRPr/>
            </a:pPr>
            <a:r>
              <a:rPr lang="fa-IR" altLang="fa-IR" sz="2400" b="1" dirty="0" smtClean="0">
                <a:solidFill>
                  <a:srgbClr val="FF0000"/>
                </a:solidFill>
                <a:cs typeface="B Traffic" pitchFamily="2" charset="-78"/>
              </a:rPr>
              <a:t>8- نماینده تام الاختیار دانشگاه هرمزگان در کنکور سراسری</a:t>
            </a:r>
          </a:p>
          <a:p>
            <a:pPr>
              <a:lnSpc>
                <a:spcPct val="200000"/>
              </a:lnSpc>
              <a:defRPr/>
            </a:pPr>
            <a:r>
              <a:rPr lang="fa-IR" altLang="fa-IR" sz="2400" b="1" dirty="0" smtClean="0">
                <a:solidFill>
                  <a:srgbClr val="FF0000"/>
                </a:solidFill>
                <a:cs typeface="B Traffic" pitchFamily="2" charset="-78"/>
              </a:rPr>
              <a:t>9- مدیر کل امور اداری دانشگاه هرمزگان</a:t>
            </a:r>
          </a:p>
          <a:p>
            <a:pPr>
              <a:lnSpc>
                <a:spcPct val="200000"/>
              </a:lnSpc>
              <a:defRPr/>
            </a:pPr>
            <a:r>
              <a:rPr lang="fa-IR" altLang="fa-IR" sz="2400" b="1" dirty="0" smtClean="0">
                <a:solidFill>
                  <a:srgbClr val="FF0000"/>
                </a:solidFill>
                <a:cs typeface="B Traffic" pitchFamily="2" charset="-78"/>
              </a:rPr>
              <a:t>10- رئیس دانشگاه علمی کاریردی جهاد دانشگاهی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524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altLang="fa-IR" sz="4000" b="1" smtClean="0">
                <a:solidFill>
                  <a:srgbClr val="FF0000"/>
                </a:solidFill>
                <a:cs typeface="B Traffic" pitchFamily="2" charset="-78"/>
              </a:rPr>
              <a:t>سوابق شغلی</a:t>
            </a:r>
            <a:endParaRPr lang="fa-IR" altLang="fa-IR" sz="400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fa-IR" altLang="fa-IR" b="1" dirty="0" smtClean="0">
                <a:solidFill>
                  <a:srgbClr val="FF0000"/>
                </a:solidFill>
                <a:cs typeface="B Traffic" pitchFamily="2" charset="-78"/>
              </a:rPr>
              <a:t>11-معاون جهاد دانشگاهی استان هرمزگان</a:t>
            </a:r>
          </a:p>
          <a:p>
            <a:pPr>
              <a:lnSpc>
                <a:spcPct val="150000"/>
              </a:lnSpc>
              <a:defRPr/>
            </a:pPr>
            <a:r>
              <a:rPr lang="fa-IR" altLang="fa-IR" b="1" dirty="0" smtClean="0">
                <a:solidFill>
                  <a:srgbClr val="FF0000"/>
                </a:solidFill>
                <a:cs typeface="B Traffic" pitchFamily="2" charset="-78"/>
              </a:rPr>
              <a:t>12-مدیر کل دفتر آموزش و پژوهش استانداری</a:t>
            </a:r>
          </a:p>
          <a:p>
            <a:pPr>
              <a:lnSpc>
                <a:spcPct val="150000"/>
              </a:lnSpc>
              <a:defRPr/>
            </a:pPr>
            <a:r>
              <a:rPr lang="fa-IR" altLang="fa-IR" b="1" dirty="0" smtClean="0">
                <a:solidFill>
                  <a:srgbClr val="FF0000"/>
                </a:solidFill>
                <a:cs typeface="B Traffic" pitchFamily="2" charset="-78"/>
              </a:rPr>
              <a:t>13- رئیس مرکز آموزش علمی – کاربردی استانداری </a:t>
            </a:r>
          </a:p>
          <a:p>
            <a:pPr>
              <a:lnSpc>
                <a:spcPct val="150000"/>
              </a:lnSpc>
              <a:defRPr/>
            </a:pPr>
            <a:endParaRPr lang="fa-IR" altLang="fa-IR" b="1" dirty="0" smtClean="0">
              <a:solidFill>
                <a:srgbClr val="FF0000"/>
              </a:solidFill>
              <a:cs typeface="B Traffic" pitchFamily="2" charset="-78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524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 altLang="fa-IR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fa-IR" altLang="fa-IR" b="1" dirty="0" smtClean="0">
                <a:solidFill>
                  <a:srgbClr val="FF0000"/>
                </a:solidFill>
                <a:cs typeface="B Traffic" pitchFamily="2" charset="-78"/>
              </a:rPr>
              <a:t>14- معاون توسعه مدیریت و منابع انسانی استانداری </a:t>
            </a:r>
          </a:p>
          <a:p>
            <a:pPr>
              <a:lnSpc>
                <a:spcPct val="150000"/>
              </a:lnSpc>
              <a:defRPr/>
            </a:pPr>
            <a:r>
              <a:rPr lang="fa-IR" altLang="fa-IR" b="1" dirty="0" smtClean="0">
                <a:solidFill>
                  <a:srgbClr val="FF0000"/>
                </a:solidFill>
                <a:cs typeface="B Traffic" pitchFamily="2" charset="-78"/>
              </a:rPr>
              <a:t>15- ........... خدا می داند 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3230</TotalTime>
  <Words>420</Words>
  <Application>Microsoft Office PowerPoint</Application>
  <PresentationFormat>On-screen Show (4:3)</PresentationFormat>
  <Paragraphs>84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Arial</vt:lpstr>
      <vt:lpstr>Wingdings</vt:lpstr>
      <vt:lpstr>B Hamid</vt:lpstr>
      <vt:lpstr>B Jadid</vt:lpstr>
      <vt:lpstr>B Traffic</vt:lpstr>
      <vt:lpstr>Times New Roman</vt:lpstr>
      <vt:lpstr>Wingdings 2</vt:lpstr>
      <vt:lpstr>B Titr</vt:lpstr>
      <vt:lpstr>Majalla UI</vt:lpstr>
      <vt:lpstr>B Nazanin</vt:lpstr>
      <vt:lpstr>Constantia</vt:lpstr>
      <vt:lpstr>Lotus</vt:lpstr>
      <vt:lpstr>Traffic</vt:lpstr>
      <vt:lpstr>Zar</vt:lpstr>
      <vt:lpstr>Agency FB</vt:lpstr>
      <vt:lpstr>Aharoni</vt:lpstr>
      <vt:lpstr>SimSun</vt:lpstr>
      <vt:lpstr>Clouds</vt:lpstr>
      <vt:lpstr>CorelDRAW</vt:lpstr>
      <vt:lpstr>Slide 1</vt:lpstr>
      <vt:lpstr>Slide 2</vt:lpstr>
      <vt:lpstr>Slide 3</vt:lpstr>
      <vt:lpstr>معرفی</vt:lpstr>
      <vt:lpstr>سوابق شغلی </vt:lpstr>
      <vt:lpstr>سوابق شغلی</vt:lpstr>
      <vt:lpstr>سوابق شغلی</vt:lpstr>
      <vt:lpstr>سوابق شغلی</vt:lpstr>
      <vt:lpstr>Slide 9</vt:lpstr>
      <vt:lpstr>Slide 10</vt:lpstr>
      <vt:lpstr>ایجاد ارتباط</vt:lpstr>
      <vt:lpstr>اهمیت ارتباط</vt:lpstr>
      <vt:lpstr>ارتباط چيست؟ </vt:lpstr>
      <vt:lpstr>نمایش برای کودکان</vt:lpstr>
      <vt:lpstr>چرا  برقراري ارتباط؟</vt:lpstr>
      <vt:lpstr>اجزاي ارتباط موثر </vt:lpstr>
      <vt:lpstr>Slide 17</vt:lpstr>
      <vt:lpstr>Slide 18</vt:lpstr>
      <vt:lpstr>هفت عادت مخرب کنترل گری</vt:lpstr>
      <vt:lpstr>هفت عادت مخرب کنترل گری</vt:lpstr>
      <vt:lpstr>هفت عادت مخرب کنترل گری</vt:lpstr>
      <vt:lpstr>هفت عادت مخرب کنترل گری</vt:lpstr>
      <vt:lpstr>هفت عادت مخرب کنترل گری</vt:lpstr>
      <vt:lpstr>هفت عادت مخرب کنترل گری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ارتقاءسلامت</dc:title>
  <dc:creator>nafise</dc:creator>
  <cp:lastModifiedBy>dell</cp:lastModifiedBy>
  <cp:revision>348</cp:revision>
  <dcterms:created xsi:type="dcterms:W3CDTF">2007-07-06T19:36:44Z</dcterms:created>
  <dcterms:modified xsi:type="dcterms:W3CDTF">2019-09-08T20:23:44Z</dcterms:modified>
</cp:coreProperties>
</file>